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86" r:id="rId5"/>
    <p:sldId id="262" r:id="rId6"/>
    <p:sldId id="261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8" r:id="rId21"/>
    <p:sldId id="287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9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5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9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5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7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9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1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5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9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2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3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3F68-B105-4699-8D8C-59362727D646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232BA-ADD4-4BC3-A226-83F3C56D4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4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http://www.moneyfactory.gov/newmoney/images/features/security_thread_10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Forensic Science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 Analysis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Sensei Miyoshi</a:t>
            </a:r>
          </a:p>
          <a:p>
            <a:r>
              <a:rPr lang="en-US" dirty="0" smtClean="0"/>
              <a:t>2016-2017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3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ratio of height to width consistent?</a:t>
            </a:r>
            <a:endParaRPr lang="en-US" dirty="0"/>
          </a:p>
        </p:txBody>
      </p:sp>
      <p:pic>
        <p:nvPicPr>
          <p:cNvPr id="3075" name="Picture 3" descr="D:\Assets\Resources\Figure Files\Chapter 10\45866_f100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67000"/>
            <a:ext cx="6858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85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writing continuous or does the writer lift the pen/pencil?</a:t>
            </a:r>
            <a:endParaRPr lang="en-US" dirty="0"/>
          </a:p>
        </p:txBody>
      </p:sp>
      <p:pic>
        <p:nvPicPr>
          <p:cNvPr id="4098" name="Picture 2" descr="D:\Assets\Resources\Figure Files\Chapter 10\45866_f100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6629400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17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Connecting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 capital and lowercase letters connected and continuous?</a:t>
            </a:r>
            <a:endParaRPr lang="en-US" dirty="0"/>
          </a:p>
        </p:txBody>
      </p:sp>
      <p:pic>
        <p:nvPicPr>
          <p:cNvPr id="12290" name="Picture 2" descr="D:\Assets\Resources\Figure Files\Chapter 10\45866_f100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57" y="2971800"/>
            <a:ext cx="7620000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11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Letters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letters completely formed?  Or, is part of a letter missing?</a:t>
            </a:r>
            <a:endParaRPr lang="en-US" dirty="0"/>
          </a:p>
        </p:txBody>
      </p:sp>
      <p:pic>
        <p:nvPicPr>
          <p:cNvPr id="11266" name="Picture 2" descr="D:\Assets\Resources\Figure Files\Chapter 10\45866_f100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48000"/>
            <a:ext cx="76200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9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Cursive and Printed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printed letters, cursive letters, or both?</a:t>
            </a:r>
            <a:endParaRPr lang="en-US" dirty="0"/>
          </a:p>
        </p:txBody>
      </p:sp>
      <p:pic>
        <p:nvPicPr>
          <p:cNvPr id="10242" name="Picture 2" descr="D:\Assets\Resources\Figure Files\Chapter 10\45866_f1003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74" y="2971800"/>
            <a:ext cx="762000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4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pressure equal when applied to upward and downward strokes?</a:t>
            </a:r>
            <a:endParaRPr lang="en-US" dirty="0"/>
          </a:p>
        </p:txBody>
      </p:sp>
      <p:pic>
        <p:nvPicPr>
          <p:cNvPr id="9218" name="Picture 2" descr="D:\Assets\Resources\Figure Files\Chapter 10\45866_f1003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37" y="2971800"/>
            <a:ext cx="76200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42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Left, right, or variable?</a:t>
            </a:r>
            <a:endParaRPr lang="en-US" dirty="0"/>
          </a:p>
        </p:txBody>
      </p:sp>
      <p:pic>
        <p:nvPicPr>
          <p:cNvPr id="8194" name="Picture 2" descr="D:\Assets\Resources\Figure Files\Chapter 10\45866_f1003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7086600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03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Habits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text on the line, above the line, or below the line?</a:t>
            </a:r>
            <a:endParaRPr lang="en-US" dirty="0"/>
          </a:p>
        </p:txBody>
      </p:sp>
      <p:pic>
        <p:nvPicPr>
          <p:cNvPr id="7170" name="Picture 2" descr="D:\Assets\Resources\Figure Files\Chapter 10\45866_f1003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06" y="2819400"/>
            <a:ext cx="76200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25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Fancy Curls or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fancy loops?</a:t>
            </a:r>
          </a:p>
          <a:p>
            <a:r>
              <a:rPr lang="en-US" dirty="0" smtClean="0"/>
              <a:t>Any other distinguishing features?</a:t>
            </a:r>
            <a:endParaRPr lang="en-US" dirty="0"/>
          </a:p>
        </p:txBody>
      </p:sp>
      <p:pic>
        <p:nvPicPr>
          <p:cNvPr id="6146" name="Picture 2" descr="D:\Assets\Resources\Figure Files\Chapter 10\45866_f1003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00400"/>
            <a:ext cx="7620000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69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Places of Crosses on t’s &amp; Dots on i’s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t’s crossed?</a:t>
            </a:r>
          </a:p>
          <a:p>
            <a:pPr lvl="1"/>
            <a:r>
              <a:rPr lang="en-US" dirty="0" smtClean="0"/>
              <a:t>t’s crossed in middle, toward top, or toward bottom</a:t>
            </a:r>
          </a:p>
          <a:p>
            <a:r>
              <a:rPr lang="en-US" dirty="0" smtClean="0"/>
              <a:t>Are i’s dotted?</a:t>
            </a:r>
          </a:p>
          <a:p>
            <a:pPr lvl="1"/>
            <a:r>
              <a:rPr lang="en-US" dirty="0" smtClean="0"/>
              <a:t>Dotted toward left, toward right, or centered</a:t>
            </a:r>
            <a:endParaRPr lang="en-US" dirty="0"/>
          </a:p>
        </p:txBody>
      </p:sp>
      <p:pic>
        <p:nvPicPr>
          <p:cNvPr id="5122" name="Picture 2" descr="D:\Assets\Resources\Figure Files\Chapter 10\45866_f1003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4724400"/>
            <a:ext cx="76200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82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Bellwork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What are common </a:t>
            </a:r>
            <a:r>
              <a:rPr lang="en-US" smtClean="0"/>
              <a:t>documents/papers that can be part of a crime?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04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 of Handwriting</a:t>
            </a:r>
            <a:r>
              <a:rPr lang="en-US" sz="24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</a:t>
            </a:r>
            <a:b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Spacing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Consistency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Continuous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Connecting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Cursive and Printed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Pressure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Slant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Habits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Fancy Curls or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Loops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Crosses on t’s &amp; Dots on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i’s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Style/Grammar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58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Bellwork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are the 12 Characteristics of </a:t>
            </a:r>
            <a:r>
              <a:rPr lang="en-US" dirty="0" smtClean="0"/>
              <a:t>Handwriting?</a:t>
            </a:r>
            <a:endParaRPr lang="en-US" dirty="0"/>
          </a:p>
        </p:txBody>
      </p:sp>
      <p:pic>
        <p:nvPicPr>
          <p:cNvPr id="5122" name="Picture 2" descr="D:\Assets\Resources\Figure Files\Chapter 10\45866_f1003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4724400"/>
            <a:ext cx="76200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6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Handwriting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33400" indent="-533400">
              <a:spcBef>
                <a:spcPct val="30000"/>
              </a:spcBef>
              <a:buSzPct val="90000"/>
              <a:buFont typeface="Arial" charset="0"/>
              <a:buAutoNum type="arabicPeriod"/>
            </a:pPr>
            <a:r>
              <a:rPr lang="en-US" altLang="en-US" dirty="0" smtClean="0"/>
              <a:t>Two writings came from one person if:</a:t>
            </a:r>
          </a:p>
          <a:p>
            <a:pPr marL="914400" lvl="1" indent="-457200">
              <a:spcBef>
                <a:spcPct val="30000"/>
              </a:spcBef>
              <a:buSzPct val="90000"/>
            </a:pPr>
            <a:r>
              <a:rPr lang="en-US" altLang="en-US" dirty="0" smtClean="0"/>
              <a:t>their similarities are unique and </a:t>
            </a:r>
          </a:p>
          <a:p>
            <a:pPr marL="914400" lvl="1" indent="-457200">
              <a:spcBef>
                <a:spcPct val="30000"/>
              </a:spcBef>
              <a:buSzPct val="90000"/>
            </a:pPr>
            <a:r>
              <a:rPr lang="en-US" altLang="en-US" dirty="0" smtClean="0"/>
              <a:t>no unexplainable difference(s) are found</a:t>
            </a:r>
          </a:p>
          <a:p>
            <a:pPr marL="533400" indent="-533400">
              <a:spcBef>
                <a:spcPct val="30000"/>
              </a:spcBef>
              <a:buSzPct val="90000"/>
              <a:buFont typeface="Wingdings" pitchFamily="2" charset="2"/>
              <a:buAutoNum type="arabicPeriod"/>
            </a:pPr>
            <a:r>
              <a:rPr lang="en-US" altLang="en-US" dirty="0" smtClean="0"/>
              <a:t>Examine the questionable document for detectable traits and record them</a:t>
            </a:r>
          </a:p>
          <a:p>
            <a:pPr marL="533400" indent="-533400">
              <a:spcBef>
                <a:spcPct val="30000"/>
              </a:spcBef>
              <a:buSzPct val="90000"/>
              <a:buFont typeface="Wingdings" pitchFamily="2" charset="2"/>
              <a:buAutoNum type="arabicPeriod"/>
            </a:pPr>
            <a:r>
              <a:rPr lang="en-US" altLang="en-US" dirty="0" smtClean="0"/>
              <a:t>Obtain a known sample of the suspect’s writing (an </a:t>
            </a:r>
            <a:r>
              <a:rPr lang="en-US" altLang="en-US" i="1" dirty="0" smtClean="0"/>
              <a:t>exemplar</a:t>
            </a:r>
            <a:r>
              <a:rPr lang="en-US" altLang="en-US" dirty="0" smtClean="0"/>
              <a:t>)  </a:t>
            </a:r>
          </a:p>
          <a:p>
            <a:pPr marL="533400" indent="-533400">
              <a:spcBef>
                <a:spcPct val="30000"/>
              </a:spcBef>
              <a:buSzPct val="90000"/>
              <a:buFont typeface="Wingdings" pitchFamily="2" charset="2"/>
              <a:buAutoNum type="arabicPeriod"/>
            </a:pPr>
            <a:r>
              <a:rPr lang="en-US" altLang="en-US" dirty="0" smtClean="0"/>
              <a:t>Compare and draw conclusions about the authorship of the questionable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1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Used in Handwriting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525963"/>
          </a:xfrm>
        </p:spPr>
        <p:txBody>
          <a:bodyPr/>
          <a:lstStyle/>
          <a:p>
            <a:pPr marL="533400" lvl="0" indent="-5334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60000"/>
              <a:buFontTx/>
              <a:buChar char="o"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Biometric Signature Pads</a:t>
            </a:r>
            <a:r>
              <a:rPr lang="en-US" altLang="en-US" sz="3000" kern="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914400" lvl="1" indent="-4572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“Learns” to recognize how a person signs</a:t>
            </a:r>
          </a:p>
          <a:p>
            <a:pPr marL="914400" lvl="1" indent="-4572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Evaluates speed, pressure, and rhythm of the signature </a:t>
            </a:r>
          </a:p>
          <a:p>
            <a:pPr marL="914400" lvl="1" indent="-4572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Recognizes forgeries by the detection of even slight differences</a:t>
            </a:r>
          </a:p>
          <a:p>
            <a:pPr marL="533400" lvl="0" indent="-5334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60000"/>
              <a:buFontTx/>
              <a:buChar char="o"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Computerized Analysis</a:t>
            </a:r>
          </a:p>
          <a:p>
            <a:pPr marL="914400" lvl="1" indent="-4572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Compares handwriting samples objectively</a:t>
            </a:r>
          </a:p>
          <a:p>
            <a:pPr marL="914400" lvl="1" indent="-45720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Compared with samples stored in databases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5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Handwriting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60000"/>
              <a:buFontTx/>
              <a:buChar char="o"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Evidence in the Courtroom  </a:t>
            </a:r>
          </a:p>
          <a:p>
            <a:pPr lvl="1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Expert explains how comparisons were made </a:t>
            </a:r>
          </a:p>
          <a:p>
            <a:pPr lvl="1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Cross-examination by defense attorney may </a:t>
            </a:r>
            <a:r>
              <a:rPr lang="en-US" altLang="en-US" sz="2400" kern="0" dirty="0" smtClean="0">
                <a:solidFill>
                  <a:srgbClr val="003366"/>
                </a:solidFill>
                <a:latin typeface="Arial"/>
              </a:rPr>
              <a:t>follow</a:t>
            </a:r>
          </a:p>
          <a:p>
            <a:pPr lvl="1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 smtClean="0">
                <a:solidFill>
                  <a:srgbClr val="003366"/>
                </a:solidFill>
                <a:latin typeface="Arial"/>
              </a:rPr>
              <a:t>Must be able to justify and defense usually has their own expert witness to try to refute </a:t>
            </a:r>
            <a:endParaRPr lang="en-US" altLang="en-US" sz="2400" kern="0" dirty="0">
              <a:solidFill>
                <a:srgbClr val="003366"/>
              </a:solidFill>
              <a:latin typeface="Arial"/>
            </a:endParaRPr>
          </a:p>
          <a:p>
            <a:pPr lvl="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60000"/>
              <a:buFontTx/>
              <a:buChar char="o"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Shortcomings in Analysis</a:t>
            </a:r>
            <a:r>
              <a:rPr lang="en-US" altLang="en-US" sz="2800" kern="0" dirty="0">
                <a:solidFill>
                  <a:srgbClr val="CC3300"/>
                </a:solidFill>
                <a:latin typeface="Arial"/>
              </a:rPr>
              <a:t>  </a:t>
            </a:r>
            <a:endParaRPr lang="en-US" altLang="en-US" sz="2800" kern="0" dirty="0">
              <a:solidFill>
                <a:srgbClr val="3A763A"/>
              </a:solidFill>
              <a:latin typeface="Arial"/>
            </a:endParaRPr>
          </a:p>
          <a:p>
            <a:pPr lvl="1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Are the base documents real or fake?</a:t>
            </a:r>
          </a:p>
          <a:p>
            <a:pPr lvl="1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Did mood, age, fatigue impact the handwriting? </a:t>
            </a:r>
          </a:p>
          <a:p>
            <a:pPr lvl="1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Did experts miss details any details?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01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Forgery and Fraudulence (Fraud)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/>
            <a:r>
              <a:rPr lang="en-US" altLang="en-US" dirty="0" smtClean="0"/>
              <a:t>Forgery- making, altering, or falsifying a person’s signature or any other aspect of a document with the intent to deceive another</a:t>
            </a:r>
          </a:p>
          <a:p>
            <a:pPr marL="933450" lvl="1" indent="-533400"/>
            <a:r>
              <a:rPr lang="en-US" altLang="en-US" dirty="0" smtClean="0"/>
              <a:t>Forged </a:t>
            </a:r>
            <a:r>
              <a:rPr lang="en-US" altLang="en-US" dirty="0"/>
              <a:t>documents include:</a:t>
            </a:r>
          </a:p>
          <a:p>
            <a:pPr marL="1314450" lvl="2" indent="-457200"/>
            <a:r>
              <a:rPr lang="en-US" altLang="en-US" dirty="0"/>
              <a:t>checks</a:t>
            </a:r>
          </a:p>
          <a:p>
            <a:pPr marL="1314450" lvl="2" indent="-457200"/>
            <a:r>
              <a:rPr lang="en-US" altLang="en-US" dirty="0"/>
              <a:t>employment </a:t>
            </a:r>
            <a:r>
              <a:rPr lang="en-US" altLang="en-US" dirty="0" smtClean="0"/>
              <a:t>records </a:t>
            </a:r>
            <a:endParaRPr lang="en-US" altLang="en-US" dirty="0"/>
          </a:p>
          <a:p>
            <a:pPr marL="1314450" lvl="2" indent="-457200"/>
            <a:r>
              <a:rPr lang="en-US" altLang="en-US" dirty="0"/>
              <a:t>legal agreements</a:t>
            </a:r>
          </a:p>
          <a:p>
            <a:pPr marL="1314450" lvl="2" indent="-457200"/>
            <a:r>
              <a:rPr lang="en-US" altLang="en-US" dirty="0"/>
              <a:t>licenses</a:t>
            </a:r>
          </a:p>
          <a:p>
            <a:pPr marL="1314450" lvl="2" indent="-457200"/>
            <a:r>
              <a:rPr lang="en-US" altLang="en-US" dirty="0"/>
              <a:t>wills </a:t>
            </a:r>
          </a:p>
          <a:p>
            <a:pPr marL="533400" indent="-533400"/>
            <a:r>
              <a:rPr lang="en-US" altLang="en-US" dirty="0"/>
              <a:t>Fraudulence—forgery for </a:t>
            </a:r>
            <a:r>
              <a:rPr lang="en-US" altLang="en-US" dirty="0" smtClean="0"/>
              <a:t>material gain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968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n-US" altLang="en-US" dirty="0"/>
              <a:t>Check forgery can include: </a:t>
            </a:r>
          </a:p>
          <a:p>
            <a:pPr marL="914400" lvl="1" indent="-457200">
              <a:buSzPct val="90000"/>
            </a:pPr>
            <a:r>
              <a:rPr lang="en-US" altLang="en-US" dirty="0"/>
              <a:t>ordering another’s checks from a deposit slip </a:t>
            </a:r>
          </a:p>
          <a:p>
            <a:pPr marL="914400" lvl="1" indent="-457200">
              <a:buSzPct val="90000"/>
            </a:pPr>
            <a:r>
              <a:rPr lang="en-US" altLang="en-US" dirty="0"/>
              <a:t>altering a check</a:t>
            </a:r>
          </a:p>
          <a:p>
            <a:pPr marL="914400" lvl="1" indent="-457200">
              <a:buSzPct val="90000"/>
            </a:pPr>
            <a:r>
              <a:rPr lang="en-US" altLang="en-US" dirty="0"/>
              <a:t>intercepting another’s check, altering, and cashing it</a:t>
            </a:r>
          </a:p>
          <a:p>
            <a:pPr marL="914400" lvl="1" indent="-457200">
              <a:buSzPct val="90000"/>
            </a:pPr>
            <a:r>
              <a:rPr lang="en-US" altLang="en-US" dirty="0"/>
              <a:t>creating a check from scratch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Check Forgery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SzPct val="90000"/>
            </a:pPr>
            <a:r>
              <a:rPr lang="en-US" altLang="en-US" dirty="0"/>
              <a:t>Chemically sensitive paper</a:t>
            </a:r>
          </a:p>
          <a:p>
            <a:pPr>
              <a:buSzPct val="90000"/>
            </a:pPr>
            <a:r>
              <a:rPr lang="en-US" altLang="en-US" dirty="0"/>
              <a:t>Large font size requires more ink and makes alterations more difficult</a:t>
            </a:r>
          </a:p>
          <a:p>
            <a:pPr>
              <a:buSzPct val="90000"/>
            </a:pPr>
            <a:r>
              <a:rPr lang="en-US" altLang="en-US" dirty="0"/>
              <a:t>High resolution borders that are difficult to copy</a:t>
            </a:r>
          </a:p>
          <a:p>
            <a:pPr>
              <a:buSzPct val="90000"/>
            </a:pPr>
            <a:r>
              <a:rPr lang="en-US" altLang="en-US" dirty="0"/>
              <a:t>Multiple color </a:t>
            </a:r>
            <a:r>
              <a:rPr lang="en-US" altLang="en-US" dirty="0" smtClean="0"/>
              <a:t>patterns on paper</a:t>
            </a:r>
            <a:endParaRPr lang="en-US" altLang="en-US" dirty="0"/>
          </a:p>
          <a:p>
            <a:pPr>
              <a:buSzPct val="90000"/>
            </a:pPr>
            <a:r>
              <a:rPr lang="en-US" altLang="en-US" dirty="0"/>
              <a:t>Embed fibers that glow under different light</a:t>
            </a:r>
          </a:p>
          <a:p>
            <a:pPr>
              <a:buSzPct val="90000"/>
            </a:pPr>
            <a:r>
              <a:rPr lang="en-US" altLang="en-US" dirty="0"/>
              <a:t>Use chemical wash detection systems that change color when a check is altered</a:t>
            </a:r>
            <a:endParaRPr lang="en-US" alt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3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60000"/>
              <a:buFontTx/>
              <a:buChar char="o"/>
            </a:pPr>
            <a:r>
              <a:rPr lang="en-US" altLang="en-US" sz="2800" kern="0" dirty="0" smtClean="0">
                <a:solidFill>
                  <a:srgbClr val="003366"/>
                </a:solidFill>
                <a:latin typeface="Arial"/>
              </a:rPr>
              <a:t>What type of documents can </a:t>
            </a:r>
            <a:r>
              <a:rPr lang="en-US" altLang="en-US" sz="2800" kern="0" smtClean="0">
                <a:solidFill>
                  <a:srgbClr val="003366"/>
                </a:solidFill>
                <a:latin typeface="Arial"/>
              </a:rPr>
              <a:t>be counterfeited?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Counterfeiting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60000"/>
              <a:buFontTx/>
              <a:buChar char="o"/>
            </a:pPr>
            <a:r>
              <a:rPr lang="en-US" altLang="en-US" sz="2800" kern="0" dirty="0" smtClean="0">
                <a:solidFill>
                  <a:srgbClr val="003366"/>
                </a:solidFill>
                <a:latin typeface="Arial"/>
              </a:rPr>
              <a:t>Counterfeiting- When false documents or other items are copied for the purpose of deception</a:t>
            </a:r>
            <a:endParaRPr lang="en-US" altLang="en-US" sz="2800" kern="0" dirty="0">
              <a:solidFill>
                <a:srgbClr val="003366"/>
              </a:solidFill>
              <a:latin typeface="Arial"/>
            </a:endParaRPr>
          </a:p>
          <a:p>
            <a:pPr lvl="1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60000"/>
              <a:buFontTx/>
              <a:buChar char="o"/>
            </a:pPr>
            <a:r>
              <a:rPr lang="en-US" altLang="en-US" sz="1600" kern="0" dirty="0" smtClean="0">
                <a:solidFill>
                  <a:srgbClr val="003366"/>
                </a:solidFill>
                <a:latin typeface="Arial"/>
              </a:rPr>
              <a:t>A </a:t>
            </a:r>
            <a:r>
              <a:rPr lang="en-US" altLang="en-US" sz="1600" kern="0" dirty="0">
                <a:solidFill>
                  <a:srgbClr val="003366"/>
                </a:solidFill>
                <a:latin typeface="Arial"/>
              </a:rPr>
              <a:t>criminal activity existing since antiquity   </a:t>
            </a:r>
          </a:p>
          <a:p>
            <a:pPr lvl="0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60000"/>
              <a:buFontTx/>
              <a:buChar char="o"/>
            </a:pPr>
            <a:r>
              <a:rPr lang="en-US" altLang="en-US" sz="2800" kern="0" dirty="0">
                <a:solidFill>
                  <a:srgbClr val="003366"/>
                </a:solidFill>
                <a:latin typeface="Arial"/>
              </a:rPr>
              <a:t>Items commonly forged today include:</a:t>
            </a:r>
            <a:r>
              <a:rPr lang="en-US" altLang="en-US" kern="0" dirty="0">
                <a:solidFill>
                  <a:srgbClr val="003366"/>
                </a:solidFill>
                <a:latin typeface="Arial"/>
              </a:rPr>
              <a:t> </a:t>
            </a:r>
          </a:p>
          <a:p>
            <a:pPr lvl="1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Currency</a:t>
            </a:r>
          </a:p>
          <a:p>
            <a:pPr lvl="1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Traveler’s checks </a:t>
            </a:r>
          </a:p>
          <a:p>
            <a:pPr lvl="1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Food stamps </a:t>
            </a:r>
          </a:p>
          <a:p>
            <a:pPr lvl="1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Certain bonds </a:t>
            </a:r>
          </a:p>
          <a:p>
            <a:pPr lvl="1" fontAlgn="base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Times" pitchFamily="-80" charset="0"/>
              <a:buChar char="•"/>
            </a:pPr>
            <a:r>
              <a:rPr lang="en-US" altLang="en-US" sz="2400" kern="0" dirty="0">
                <a:solidFill>
                  <a:srgbClr val="003366"/>
                </a:solidFill>
                <a:latin typeface="Arial"/>
              </a:rPr>
              <a:t>Postage stamps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70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Document Analysis is the examination and comparison of questioned documents with known material.</a:t>
            </a:r>
          </a:p>
          <a:p>
            <a:pPr lvl="1"/>
            <a:r>
              <a:rPr lang="en-US" dirty="0" smtClean="0"/>
              <a:t>Questioned Documents- any signature, handwriting, typewriting, or other written mark whose source or authenticity is in dispute or uncertain</a:t>
            </a:r>
          </a:p>
          <a:p>
            <a:r>
              <a:rPr lang="en-US" dirty="0" smtClean="0"/>
              <a:t>Experts establish the authenticity of documents and detect any changes, erasures, or obliterations that may have occurred</a:t>
            </a:r>
          </a:p>
          <a:p>
            <a:pPr lvl="1"/>
            <a:r>
              <a:rPr lang="en-US" dirty="0" smtClean="0"/>
              <a:t>Obliteration- writing over top to smear or make </a:t>
            </a:r>
            <a:r>
              <a:rPr lang="en-US" dirty="0" err="1" smtClean="0"/>
              <a:t>orginal</a:t>
            </a:r>
            <a:r>
              <a:rPr lang="en-US" dirty="0" smtClean="0"/>
              <a:t> writing unreadable</a:t>
            </a:r>
          </a:p>
        </p:txBody>
      </p:sp>
    </p:spTree>
    <p:extLst>
      <p:ext uri="{BB962C8B-B14F-4D97-AF65-F5344CB8AC3E}">
        <p14:creationId xmlns:p14="http://schemas.microsoft.com/office/powerpoint/2010/main" val="413791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altLang="en-US" dirty="0"/>
              <a:t>Security features are added to paper currency that scanning cannot reproduce </a:t>
            </a:r>
          </a:p>
          <a:p>
            <a:pPr marL="457200" indent="-457200"/>
            <a:r>
              <a:rPr lang="en-US" altLang="en-US" dirty="0"/>
              <a:t>Regular printer paper contains starch.  </a:t>
            </a:r>
          </a:p>
          <a:p>
            <a:pPr marL="457200" indent="-457200"/>
            <a:r>
              <a:rPr lang="en-US" altLang="en-US" dirty="0"/>
              <a:t>Paper currency contains rag fiber instead of starch. </a:t>
            </a:r>
            <a:endParaRPr lang="en-US" altLang="en-US" dirty="0" smtClean="0"/>
          </a:p>
          <a:p>
            <a:pPr marL="457200" indent="-457200"/>
            <a:r>
              <a:rPr lang="en-US" altLang="en-US" dirty="0" smtClean="0"/>
              <a:t>People usually first suspect money as fake because its texture does </a:t>
            </a:r>
            <a:r>
              <a:rPr lang="en-US" altLang="en-US" smtClean="0"/>
              <a:t>not feel right</a:t>
            </a:r>
            <a:endParaRPr lang="en-US" alt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204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Authentic 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00211"/>
            <a:ext cx="8229600" cy="3529189"/>
          </a:xfrm>
        </p:spPr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Portrait stands out and appears raised off the paper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Contains clear red and blue fibers woven throughout the bill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Has clear, distinct border edges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Treasury seal is shown with clear, sharp saw-tooth points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r>
              <a:rPr lang="en-US" altLang="en-US" sz="2400" dirty="0" smtClean="0">
                <a:solidFill>
                  <a:srgbClr val="003366"/>
                </a:solidFill>
                <a:latin typeface="Arial" charset="0"/>
              </a:rPr>
              <a:t>Watermark appears on the right side of the bill in the light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Arial" charset="0"/>
              <a:buAutoNum type="arabicPeriod" startAt="6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The security thread is evident—a thin embedded vertical strip with the denomination of the bill printed in it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Arial" charset="0"/>
              <a:buAutoNum type="arabicPeriod" startAt="6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There is minute printing on the security threads, as well as around the portrait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35000"/>
              </a:spcBef>
              <a:spcAft>
                <a:spcPct val="0"/>
              </a:spcAft>
              <a:buSzPct val="90000"/>
              <a:buFont typeface="Arial" charset="0"/>
              <a:buAutoNum type="arabicPeriod" startAt="6"/>
            </a:pPr>
            <a:r>
              <a:rPr lang="en-US" altLang="en-US" sz="2400" dirty="0">
                <a:solidFill>
                  <a:srgbClr val="003366"/>
                </a:solidFill>
                <a:latin typeface="Arial" charset="0"/>
              </a:rPr>
              <a:t>When the bill is tilted, the number in the lower right-hand corner makes a color shift from copper to green</a:t>
            </a:r>
          </a:p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endParaRPr lang="en-US" altLang="en-US" sz="2400" dirty="0" smtClean="0">
              <a:solidFill>
                <a:srgbClr val="003366"/>
              </a:solidFill>
              <a:latin typeface="Arial" charset="0"/>
            </a:endParaRPr>
          </a:p>
          <a:p>
            <a:pPr marL="0" lvl="0" indent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  <a:buSzPct val="90000"/>
              <a:buFont typeface="Arial" charset="0"/>
              <a:buAutoNum type="arabicPeriod"/>
            </a:pPr>
            <a:endParaRPr lang="en-US" altLang="en-US" sz="2400" dirty="0">
              <a:solidFill>
                <a:srgbClr val="003366"/>
              </a:solidFill>
              <a:latin typeface="Arial" charset="0"/>
            </a:endParaRPr>
          </a:p>
          <a:p>
            <a:endParaRPr lang="en-US" dirty="0"/>
          </a:p>
        </p:txBody>
      </p:sp>
      <p:pic>
        <p:nvPicPr>
          <p:cNvPr id="4" name="Picture 12" descr="Security Thread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62829"/>
            <a:ext cx="4800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1606308"/>
            <a:ext cx="3838538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/>
              <a:t>New security features: </a:t>
            </a:r>
          </a:p>
        </p:txBody>
      </p:sp>
    </p:spTree>
    <p:extLst>
      <p:ext uri="{BB962C8B-B14F-4D97-AF65-F5344CB8AC3E}">
        <p14:creationId xmlns:p14="http://schemas.microsoft.com/office/powerpoint/2010/main" val="38797984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45866_f1016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2705100"/>
            <a:ext cx="7621587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05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Questioned Documents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Checks</a:t>
            </a:r>
          </a:p>
          <a:p>
            <a:r>
              <a:rPr lang="en-US" dirty="0" smtClean="0"/>
              <a:t>Certificates</a:t>
            </a:r>
          </a:p>
          <a:p>
            <a:r>
              <a:rPr lang="en-US" dirty="0" smtClean="0"/>
              <a:t>Wills</a:t>
            </a:r>
          </a:p>
          <a:p>
            <a:r>
              <a:rPr lang="en-US" dirty="0" smtClean="0"/>
              <a:t>Passports</a:t>
            </a:r>
          </a:p>
          <a:p>
            <a:r>
              <a:rPr lang="en-US" dirty="0" smtClean="0"/>
              <a:t>Licenses</a:t>
            </a:r>
          </a:p>
          <a:p>
            <a:r>
              <a:rPr lang="en-US" dirty="0" smtClean="0"/>
              <a:t>Money</a:t>
            </a:r>
          </a:p>
          <a:p>
            <a:r>
              <a:rPr lang="en-US" dirty="0" smtClean="0"/>
              <a:t>Letters</a:t>
            </a:r>
          </a:p>
          <a:p>
            <a:r>
              <a:rPr lang="en-US" dirty="0" smtClean="0"/>
              <a:t>Contracts</a:t>
            </a:r>
          </a:p>
          <a:p>
            <a:r>
              <a:rPr lang="en-US" dirty="0" smtClean="0"/>
              <a:t>Suicide Notes</a:t>
            </a:r>
          </a:p>
          <a:p>
            <a:r>
              <a:rPr lang="en-US" dirty="0" smtClean="0"/>
              <a:t>Receipts</a:t>
            </a:r>
          </a:p>
          <a:p>
            <a:r>
              <a:rPr lang="en-US" dirty="0" smtClean="0"/>
              <a:t>Even Lottery Tickets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79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Handwriting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Like Fingerprints, every person’s handwriting is unique and personalized</a:t>
            </a:r>
          </a:p>
          <a:p>
            <a:r>
              <a:rPr lang="en-US" dirty="0" smtClean="0"/>
              <a:t>Handwriting is difficult to disguise or forge</a:t>
            </a:r>
          </a:p>
          <a:p>
            <a:pPr lvl="1"/>
            <a:r>
              <a:rPr lang="en-US" dirty="0" smtClean="0"/>
              <a:t>Good tool for including or excluding persons when determining a match with an </a:t>
            </a:r>
            <a:r>
              <a:rPr lang="en-US" b="1" i="1" dirty="0" smtClean="0"/>
              <a:t>exemplar</a:t>
            </a:r>
          </a:p>
          <a:p>
            <a:r>
              <a:rPr lang="en-US" dirty="0" smtClean="0"/>
              <a:t>Questioned documents are compared to exemplars to determine matches</a:t>
            </a:r>
          </a:p>
          <a:p>
            <a:pPr lvl="1"/>
            <a:r>
              <a:rPr lang="en-US" dirty="0" smtClean="0"/>
              <a:t>Exemplars- prewritten handwriting samples from a suspect(s)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5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Handwriting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1930s—handwriting analysis played a role in the famous Lindbergh case.  </a:t>
            </a:r>
          </a:p>
          <a:p>
            <a:r>
              <a:rPr lang="en-US" dirty="0" smtClean="0"/>
              <a:t>1999—the US Court of Appeals determined that handwriting analysis qualifies as a form of expert testimony</a:t>
            </a:r>
          </a:p>
          <a:p>
            <a:r>
              <a:rPr lang="en-US" dirty="0" smtClean="0"/>
              <a:t>To be admissible in court, scientifically accepted guidelines must be followed</a:t>
            </a:r>
          </a:p>
          <a:p>
            <a:r>
              <a:rPr lang="en-US" dirty="0" smtClean="0"/>
              <a:t>Scotland Yard, the FBI, and the Secret Service use handwriting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7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Handwriting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Everyone’s handwriting exhibits natural variation</a:t>
            </a:r>
          </a:p>
          <a:p>
            <a:pPr lvl="1"/>
            <a:r>
              <a:rPr lang="en-US" dirty="0" smtClean="0"/>
              <a:t>Writing instruments- pen, pencil, marker </a:t>
            </a:r>
            <a:r>
              <a:rPr lang="en-US" dirty="0" err="1" smtClean="0"/>
              <a:t>ect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Mood, age, hurried</a:t>
            </a:r>
          </a:p>
          <a:p>
            <a:r>
              <a:rPr lang="en-US" dirty="0" smtClean="0"/>
              <a:t>Brain does writing- methods of writing become subconscious</a:t>
            </a:r>
          </a:p>
          <a:p>
            <a:pPr lvl="1"/>
            <a:r>
              <a:rPr lang="en-US" dirty="0" smtClean="0"/>
              <a:t>Adults show little variation</a:t>
            </a:r>
          </a:p>
        </p:txBody>
      </p:sp>
    </p:spTree>
    <p:extLst>
      <p:ext uri="{BB962C8B-B14F-4D97-AF65-F5344CB8AC3E}">
        <p14:creationId xmlns:p14="http://schemas.microsoft.com/office/powerpoint/2010/main" val="11475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Quality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the letters flow or are they erratic and shaky?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D:\Assets\Resources\Figure Files\Chapter 10\45866_f100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0"/>
            <a:ext cx="694290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38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Characteristics of Handwriting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letters equally spaced or crowded?</a:t>
            </a:r>
          </a:p>
          <a:p>
            <a:r>
              <a:rPr lang="en-US" dirty="0" smtClean="0"/>
              <a:t>Are margins evenly spaced?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D:\Assets\Resources\Figure Files\Chapter 10\45866_f100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" y="2895600"/>
            <a:ext cx="601218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58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938</Words>
  <Application>Microsoft Office PowerPoint</Application>
  <PresentationFormat>On-screen Show (4:3)</PresentationFormat>
  <Paragraphs>144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</vt:lpstr>
      <vt:lpstr>Wingdings</vt:lpstr>
      <vt:lpstr>Office Theme</vt:lpstr>
      <vt:lpstr>Forensic Science Document Analysis</vt:lpstr>
      <vt:lpstr>Bellwork</vt:lpstr>
      <vt:lpstr>Document Analysis</vt:lpstr>
      <vt:lpstr>Common Questioned Documents</vt:lpstr>
      <vt:lpstr>Handwriting Analysis</vt:lpstr>
      <vt:lpstr>History of Handwriting Analysis</vt:lpstr>
      <vt:lpstr>Introduction to Handwriting</vt:lpstr>
      <vt:lpstr>12 Characteristics of Handwriting Line Quality</vt:lpstr>
      <vt:lpstr>12 Characteristics of Handwriting Spacing</vt:lpstr>
      <vt:lpstr>12 Characteristics of Handwriting Size Consistency</vt:lpstr>
      <vt:lpstr>12 Characteristics of Handwriting Continuous</vt:lpstr>
      <vt:lpstr>12 Characteristics of Handwriting Connecting Letters</vt:lpstr>
      <vt:lpstr>12 Characteristics of Handwriting Letters Complete</vt:lpstr>
      <vt:lpstr>12 Characteristics of Handwriting Cursive and Printed Letters</vt:lpstr>
      <vt:lpstr>12 Characteristics of Handwriting Pen Pressure</vt:lpstr>
      <vt:lpstr>12 Characteristics of Handwriting Slant</vt:lpstr>
      <vt:lpstr>12 Characteristics of Handwriting Line Habits</vt:lpstr>
      <vt:lpstr>12 Characteristics of Handwriting Fancy Curls or Loops</vt:lpstr>
      <vt:lpstr>12 Characteristics of Handwriting Places of Crosses on t’s &amp; Dots on i’s</vt:lpstr>
      <vt:lpstr>Characteristics of Handwriting  Line Quality Spacing Size Consistency Continuous Connecting Letters Letters Complete Cursive and Printed Letters Pen Pressure Slant Line Habits Fancy Curls or Loops Crosses on t’s &amp; Dots on i’s Style/Grammar</vt:lpstr>
      <vt:lpstr>Bellwork</vt:lpstr>
      <vt:lpstr>Handwriting Examination</vt:lpstr>
      <vt:lpstr>Technology Used in Handwriting Analysis</vt:lpstr>
      <vt:lpstr>Handwriting Analysis</vt:lpstr>
      <vt:lpstr>Forgery and Fraudulence (Fraud)</vt:lpstr>
      <vt:lpstr>Check Forgery</vt:lpstr>
      <vt:lpstr>Preventing Check Forgery</vt:lpstr>
      <vt:lpstr>Bellwork</vt:lpstr>
      <vt:lpstr>Counterfeiting</vt:lpstr>
      <vt:lpstr>Currency</vt:lpstr>
      <vt:lpstr>Verifying Authentic Currency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Kerry Miyoshi</cp:lastModifiedBy>
  <cp:revision>26</cp:revision>
  <dcterms:created xsi:type="dcterms:W3CDTF">2014-01-15T03:57:40Z</dcterms:created>
  <dcterms:modified xsi:type="dcterms:W3CDTF">2017-03-21T18:57:02Z</dcterms:modified>
</cp:coreProperties>
</file>